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309" r:id="rId4"/>
    <p:sldId id="274" r:id="rId5"/>
    <p:sldId id="310" r:id="rId6"/>
    <p:sldId id="320" r:id="rId7"/>
    <p:sldId id="273" r:id="rId8"/>
    <p:sldId id="311" r:id="rId9"/>
    <p:sldId id="308" r:id="rId10"/>
    <p:sldId id="321" r:id="rId11"/>
    <p:sldId id="259" r:id="rId12"/>
    <p:sldId id="319" r:id="rId13"/>
    <p:sldId id="261" r:id="rId14"/>
    <p:sldId id="325" r:id="rId15"/>
    <p:sldId id="312" r:id="rId16"/>
    <p:sldId id="313" r:id="rId17"/>
    <p:sldId id="288" r:id="rId18"/>
    <p:sldId id="303" r:id="rId19"/>
    <p:sldId id="287" r:id="rId20"/>
    <p:sldId id="290" r:id="rId21"/>
    <p:sldId id="295" r:id="rId22"/>
    <p:sldId id="304" r:id="rId23"/>
    <p:sldId id="300" r:id="rId24"/>
    <p:sldId id="322" r:id="rId25"/>
    <p:sldId id="323" r:id="rId26"/>
    <p:sldId id="317" r:id="rId27"/>
    <p:sldId id="297" r:id="rId28"/>
    <p:sldId id="315" r:id="rId29"/>
    <p:sldId id="318" r:id="rId30"/>
    <p:sldId id="267" r:id="rId31"/>
    <p:sldId id="32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ая часть" id="{C712CF9F-6945-4930-8B9E-E64738086791}">
          <p14:sldIdLst>
            <p14:sldId id="256"/>
            <p14:sldId id="257"/>
            <p14:sldId id="309"/>
            <p14:sldId id="274"/>
            <p14:sldId id="310"/>
            <p14:sldId id="320"/>
            <p14:sldId id="273"/>
            <p14:sldId id="311"/>
            <p14:sldId id="308"/>
            <p14:sldId id="321"/>
            <p14:sldId id="259"/>
            <p14:sldId id="319"/>
            <p14:sldId id="261"/>
            <p14:sldId id="325"/>
            <p14:sldId id="312"/>
            <p14:sldId id="313"/>
            <p14:sldId id="288"/>
            <p14:sldId id="303"/>
            <p14:sldId id="287"/>
            <p14:sldId id="290"/>
            <p14:sldId id="295"/>
            <p14:sldId id="304"/>
            <p14:sldId id="300"/>
            <p14:sldId id="322"/>
            <p14:sldId id="323"/>
            <p14:sldId id="317"/>
            <p14:sldId id="297"/>
            <p14:sldId id="315"/>
            <p14:sldId id="318"/>
            <p14:sldId id="267"/>
          </p14:sldIdLst>
        </p14:section>
        <p14:section name="Приложение" id="{8B322980-6C03-40B3-A8CD-206E91B6F25F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2;&#1089;&#1103;&#1082;&#1086;&#1077;\&#1059;&#1085;&#1080;&#1074;&#1077;&#1088;\&#1040;&#1089;&#1087;&#1080;&#1088;&#1072;&#1085;&#1090;&#1091;&#1088;&#1072;\&#1044;&#1080;&#1089;&#1089;&#1077;&#1088;&#1090;&#1072;&#1094;&#1080;&#1103;\&#1055;&#1088;&#1077;&#1079;&#1077;&#1085;&#1090;&#1072;&#1094;&#1080;&#1103;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2;&#1089;&#1103;&#1082;&#1086;&#1077;\&#1059;&#1085;&#1080;&#1074;&#1077;&#1088;\&#1040;&#1089;&#1087;&#1080;&#1088;&#1072;&#1085;&#1090;&#1091;&#1088;&#1072;\&#1044;&#1080;&#1089;&#1089;&#1077;&#1088;&#1090;&#1072;&#1094;&#1080;&#1103;\&#1055;&#1088;&#1077;&#1079;&#1077;&#1085;&#1090;&#1072;&#1094;&#1080;&#1103;\&#1051;&#1080;&#1089;&#1090;%20Microsoft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Скорость - 30%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696436766654897E-3"/>
                  <c:y val="0.5299864105284274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29D-4F5A-B7E2-B40C6AF11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Лист1!$B$2:$D$2</c:f>
              <c:strCache>
                <c:ptCount val="3"/>
                <c:pt idx="0">
                  <c:v>Линейная система</c:v>
                </c:pt>
                <c:pt idx="1">
                  <c:v>Нелинейная система</c:v>
                </c:pt>
                <c:pt idx="2">
                  <c:v>Система на основе НС</c:v>
                </c:pt>
              </c:strCache>
            </c:strRef>
          </c:cat>
          <c:val>
            <c:numRef>
              <c:f>Лист1!$B$3:$D$3</c:f>
              <c:numCache>
                <c:formatCode>General</c:formatCode>
                <c:ptCount val="3"/>
                <c:pt idx="0">
                  <c:v>-2.2000000000000002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9D-4F5A-B7E2-B40C6AF11623}"/>
            </c:ext>
          </c:extLst>
        </c:ser>
        <c:ser>
          <c:idx val="1"/>
          <c:order val="1"/>
          <c:tx>
            <c:v>Скорость - 50%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1609653393933943E-17"/>
                  <c:y val="0.5943424993956426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29D-4F5A-B7E2-B40C6AF11623}"/>
                </c:ext>
              </c:extLst>
            </c:dLbl>
            <c:dLbl>
              <c:idx val="1"/>
              <c:layout>
                <c:manualLayout>
                  <c:x val="4.5392873533308961E-3"/>
                  <c:y val="0.1665674556747445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9D-4F5A-B7E2-B40C6AF11623}"/>
                </c:ext>
              </c:extLst>
            </c:dLbl>
            <c:dLbl>
              <c:idx val="2"/>
              <c:layout>
                <c:manualLayout>
                  <c:x val="-2.2696436766654897E-3"/>
                  <c:y val="0.147639369584443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29D-4F5A-B7E2-B40C6AF11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Лист1!$B$2:$D$2</c:f>
              <c:strCache>
                <c:ptCount val="3"/>
                <c:pt idx="0">
                  <c:v>Линейная система</c:v>
                </c:pt>
                <c:pt idx="1">
                  <c:v>Нелинейная система</c:v>
                </c:pt>
                <c:pt idx="2">
                  <c:v>Система на основе НС</c:v>
                </c:pt>
              </c:strCache>
            </c:strRef>
          </c:cat>
          <c:val>
            <c:numRef>
              <c:f>Лист1!$B$4:$D$4</c:f>
              <c:numCache>
                <c:formatCode>General</c:formatCode>
                <c:ptCount val="3"/>
                <c:pt idx="0">
                  <c:v>-2.5</c:v>
                </c:pt>
                <c:pt idx="1">
                  <c:v>-0.4</c:v>
                </c:pt>
                <c:pt idx="2">
                  <c:v>-0.3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9D-4F5A-B7E2-B40C6AF11623}"/>
            </c:ext>
          </c:extLst>
        </c:ser>
        <c:ser>
          <c:idx val="2"/>
          <c:order val="2"/>
          <c:tx>
            <c:v>Скорость - 100%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4.1609653393933943E-17"/>
                  <c:y val="0.632198373496148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29D-4F5A-B7E2-B40C6AF11623}"/>
                </c:ext>
              </c:extLst>
            </c:dLbl>
            <c:dLbl>
              <c:idx val="1"/>
              <c:layout>
                <c:manualLayout>
                  <c:x val="4.5392873533309794E-3"/>
                  <c:y val="0.3293492941314288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29D-4F5A-B7E2-B40C6AF11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Лист1!$B$2:$D$2</c:f>
              <c:strCache>
                <c:ptCount val="3"/>
                <c:pt idx="0">
                  <c:v>Линейная система</c:v>
                </c:pt>
                <c:pt idx="1">
                  <c:v>Нелинейная система</c:v>
                </c:pt>
                <c:pt idx="2">
                  <c:v>Система на основе НС</c:v>
                </c:pt>
              </c:strCache>
            </c:strRef>
          </c:cat>
          <c:val>
            <c:numRef>
              <c:f>Лист1!$B$5:$D$5</c:f>
              <c:numCache>
                <c:formatCode>General</c:formatCode>
                <c:ptCount val="3"/>
                <c:pt idx="0">
                  <c:v>-2.7</c:v>
                </c:pt>
                <c:pt idx="1">
                  <c:v>-1.2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29D-4F5A-B7E2-B40C6AF116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587279"/>
        <c:axId val="155585199"/>
      </c:barChart>
      <c:catAx>
        <c:axId val="155587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5585199"/>
        <c:crosses val="autoZero"/>
        <c:auto val="1"/>
        <c:lblAlgn val="ctr"/>
        <c:lblOffset val="100"/>
        <c:noMultiLvlLbl val="0"/>
      </c:catAx>
      <c:valAx>
        <c:axId val="155585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Отклонение, град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558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Скорость - 30%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0774075407987298E-17"/>
                  <c:y val="0.4623400541833659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B7F-4565-9DE1-02FB12E33C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Лист1!$B$2:$D$2</c:f>
              <c:strCache>
                <c:ptCount val="3"/>
                <c:pt idx="0">
                  <c:v>Линейная система</c:v>
                </c:pt>
                <c:pt idx="1">
                  <c:v>Нелинейная система</c:v>
                </c:pt>
                <c:pt idx="2">
                  <c:v>Система на основе НС</c:v>
                </c:pt>
              </c:strCache>
            </c:strRef>
          </c:cat>
          <c:val>
            <c:numRef>
              <c:f>Лист1!$B$9:$D$9</c:f>
              <c:numCache>
                <c:formatCode>General</c:formatCode>
                <c:ptCount val="3"/>
                <c:pt idx="0">
                  <c:v>-3.3</c:v>
                </c:pt>
                <c:pt idx="1">
                  <c:v>0.4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7F-4565-9DE1-02FB12E33C97}"/>
            </c:ext>
          </c:extLst>
        </c:ser>
        <c:ser>
          <c:idx val="1"/>
          <c:order val="1"/>
          <c:tx>
            <c:v>Скорость - 50%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4.5325779036827192E-3"/>
                  <c:y val="0.4850780896350068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B7F-4565-9DE1-02FB12E33C97}"/>
                </c:ext>
              </c:extLst>
            </c:dLbl>
            <c:dLbl>
              <c:idx val="2"/>
              <c:layout>
                <c:manualLayout>
                  <c:x val="0"/>
                  <c:y val="0.1138402221109383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7F-4565-9DE1-02FB12E33C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Лист1!$B$2:$D$2</c:f>
              <c:strCache>
                <c:ptCount val="3"/>
                <c:pt idx="0">
                  <c:v>Линейная система</c:v>
                </c:pt>
                <c:pt idx="1">
                  <c:v>Нелинейная система</c:v>
                </c:pt>
                <c:pt idx="2">
                  <c:v>Система на основе НС</c:v>
                </c:pt>
              </c:strCache>
            </c:strRef>
          </c:cat>
          <c:val>
            <c:numRef>
              <c:f>Лист1!$B$10:$D$10</c:f>
              <c:numCache>
                <c:formatCode>General</c:formatCode>
                <c:ptCount val="3"/>
                <c:pt idx="0">
                  <c:v>-3.5</c:v>
                </c:pt>
                <c:pt idx="1">
                  <c:v>0.9</c:v>
                </c:pt>
                <c:pt idx="2">
                  <c:v>-0.3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7F-4565-9DE1-02FB12E33C97}"/>
            </c:ext>
          </c:extLst>
        </c:ser>
        <c:ser>
          <c:idx val="2"/>
          <c:order val="2"/>
          <c:tx>
            <c:v>Скорость - 100%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5116060960613365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7F-4565-9DE1-02FB12E33C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Лист1!$B$2:$D$2</c:f>
              <c:strCache>
                <c:ptCount val="3"/>
                <c:pt idx="0">
                  <c:v>Линейная система</c:v>
                </c:pt>
                <c:pt idx="1">
                  <c:v>Нелинейная система</c:v>
                </c:pt>
                <c:pt idx="2">
                  <c:v>Система на основе НС</c:v>
                </c:pt>
              </c:strCache>
            </c:strRef>
          </c:cat>
          <c:val>
            <c:numRef>
              <c:f>Лист1!$B$11:$D$11</c:f>
              <c:numCache>
                <c:formatCode>General</c:formatCode>
                <c:ptCount val="3"/>
                <c:pt idx="0">
                  <c:v>-3.7</c:v>
                </c:pt>
                <c:pt idx="1">
                  <c:v>2.2000000000000002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7F-4565-9DE1-02FB12E33C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587279"/>
        <c:axId val="155585199"/>
      </c:barChart>
      <c:catAx>
        <c:axId val="155587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5585199"/>
        <c:crosses val="autoZero"/>
        <c:auto val="1"/>
        <c:lblAlgn val="ctr"/>
        <c:lblOffset val="100"/>
        <c:noMultiLvlLbl val="0"/>
      </c:catAx>
      <c:valAx>
        <c:axId val="155585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Отклонение, град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558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6749B-0AFC-48A5-843B-21E2AE9A30B4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ACFDF-805B-4A34-861A-4FD14B930D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714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ACFDF-805B-4A34-861A-4FD14B930D7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13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ACFDF-805B-4A34-861A-4FD14B930D7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56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28D3-FEE5-43C1-9F9D-0F89AD24B077}" type="datetime1">
              <a:rPr lang="ru-RU" smtClean="0"/>
              <a:t>25.12.2024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99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3EFF-0278-4076-96A6-61EE51EC11A6}" type="datetime1">
              <a:rPr lang="ru-RU" smtClean="0"/>
              <a:t>25.12.2024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24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BEE2-9C2D-45AB-B33A-ECFAA908766B}" type="datetime1">
              <a:rPr lang="ru-RU" smtClean="0"/>
              <a:t>25.12.2024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71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65AE-E8CB-4DDF-BBAB-FA079CFCDE0A}" type="datetime1">
              <a:rPr lang="ru-RU" smtClean="0"/>
              <a:t>25.12.2024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64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EB91-638F-494C-8519-0059E1592CE8}" type="datetime1">
              <a:rPr lang="ru-RU" smtClean="0"/>
              <a:t>25.12.2024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00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636-EBB1-4AED-B43A-ECEE0EA78B01}" type="datetime1">
              <a:rPr lang="ru-RU" smtClean="0"/>
              <a:t>25.12.2024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20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A8C-74C4-4B80-9ED2-BE934C03CD2E}" type="datetime1">
              <a:rPr lang="ru-RU" smtClean="0"/>
              <a:t>25.12.2024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605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E4A1-A64E-44D8-BED7-693724A78FCC}" type="datetime1">
              <a:rPr lang="ru-RU" smtClean="0"/>
              <a:t>25.12.2024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29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9952-91FD-48B4-8E5D-D78E9515E7FB}" type="datetime1">
              <a:rPr lang="ru-RU" smtClean="0"/>
              <a:t>25.12.2024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08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BC789-D1F3-4C70-BA06-C73380D4DC21}" type="datetime1">
              <a:rPr lang="ru-RU" smtClean="0"/>
              <a:t>25.12.2024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83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4BF7540-2EB8-4B3B-A277-1F54E2F51466}" type="datetime1">
              <a:rPr lang="ru-RU" smtClean="0"/>
              <a:t>25.12.2024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83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0C3A8C-74C4-4B80-9ED2-BE934C03CD2E}" type="datetime1">
              <a:rPr lang="ru-RU" smtClean="0"/>
              <a:t>25.12.2024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CA7CE17-C2D3-4EC9-A7EA-B1E1868B5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73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A0DEDD-6769-45AC-AA6C-50C4D5B3E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66121"/>
            <a:ext cx="9144000" cy="1655762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ИССЛЕДОВАНИЕ СИСТЕМЫ ЭЛЕКТРОННОГО ДИФФЕРЕНЦИАЛА ДЛЯ ЭЛЕКТРОАВТОМОБИЛЯ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FBD3BA-FAE2-49B7-9EAD-21E06B80DD62}"/>
              </a:ext>
            </a:extLst>
          </p:cNvPr>
          <p:cNvSpPr txBox="1">
            <a:spLocks/>
          </p:cNvSpPr>
          <p:nvPr/>
        </p:nvSpPr>
        <p:spPr>
          <a:xfrm>
            <a:off x="6324600" y="4295775"/>
            <a:ext cx="5632939" cy="2191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2.4.2 «Электротехнические комплексы и системы»</a:t>
            </a:r>
          </a:p>
          <a:p>
            <a:pPr algn="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Лисов Андрей Анатольевич</a:t>
            </a:r>
          </a:p>
          <a:p>
            <a:pPr algn="r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Заслуженный работник высшей школы РФ, д.т.н., профессор </a:t>
            </a:r>
          </a:p>
          <a:p>
            <a:pPr algn="r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Возмилов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Григорьевич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A5DD11-91EC-4345-9A40-D6532A75D7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9" y="295276"/>
            <a:ext cx="2501182" cy="744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2BB2BD-2CF2-4DCD-89DF-753F9330E4D5}"/>
              </a:ext>
            </a:extLst>
          </p:cNvPr>
          <p:cNvSpPr txBox="1"/>
          <p:nvPr/>
        </p:nvSpPr>
        <p:spPr>
          <a:xfrm>
            <a:off x="3048000" y="37068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Южно-Уральский государственный Университет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«(Национальный исследовательский университет)»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Политехнический институт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электропривода, мехатроники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электромеханики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5433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A8D28568-0426-4175-9252-3308B755919E}"/>
              </a:ext>
            </a:extLst>
          </p:cNvPr>
          <p:cNvSpPr txBox="1">
            <a:spLocks/>
          </p:cNvSpPr>
          <p:nvPr/>
        </p:nvSpPr>
        <p:spPr>
          <a:xfrm>
            <a:off x="108345" y="596413"/>
            <a:ext cx="4454130" cy="4318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6700" algn="just">
              <a:buFont typeface="Arial" panose="020B0604020202020204" pitchFamily="34" charset="0"/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значение скорости вращения колёс при движении прямо, взятое в качестве образца;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ω</a:t>
            </a:r>
            <a:r>
              <a:rPr lang="ru-RU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скорость вращения заднего левого и правого колёс соответственно; 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значение линейной скорости движения автомобиля; 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L,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 – конструктивные постоянные автомобиля.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угол поворота автомобиля.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742C7-3921-4AB3-B5C1-829354ED698D}"/>
              </a:ext>
            </a:extLst>
          </p:cNvPr>
          <p:cNvSpPr txBox="1"/>
          <p:nvPr/>
        </p:nvSpPr>
        <p:spPr>
          <a:xfrm>
            <a:off x="2877740" y="69373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Нелинейная с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истема управления электроприводом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FA9D17-7850-4933-B5C2-CCE327B430B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536971"/>
            <a:ext cx="7191375" cy="2594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D2CF46-D708-4B8A-8A9B-1C67B66C0A14}"/>
              </a:ext>
            </a:extLst>
          </p:cNvPr>
          <p:cNvSpPr txBox="1"/>
          <p:nvPr/>
        </p:nvSpPr>
        <p:spPr>
          <a:xfrm>
            <a:off x="4562475" y="3127614"/>
            <a:ext cx="74914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 в MatLab/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нелинейной СЭД при угле поворота 10</a:t>
            </a:r>
            <a:r>
              <a:rPr lang="ru-RU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55AD232-B270-4436-9235-1A2A89C78B2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619500"/>
            <a:ext cx="7210425" cy="24904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D7C6B1-D777-4B5E-9FDF-32DBB7BC79B0}"/>
              </a:ext>
            </a:extLst>
          </p:cNvPr>
          <p:cNvSpPr txBox="1"/>
          <p:nvPr/>
        </p:nvSpPr>
        <p:spPr>
          <a:xfrm>
            <a:off x="4629150" y="6155016"/>
            <a:ext cx="7562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 в MatLab/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нелинейной СЭД при угле поворота 30</a:t>
            </a:r>
            <a:r>
              <a:rPr lang="ru-RU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6892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Цель, предмет и объект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1" y="1027110"/>
            <a:ext cx="11534775" cy="5526089"/>
          </a:xfrm>
        </p:spPr>
        <p:txBody>
          <a:bodyPr>
            <a:normAutofit/>
          </a:bodyPr>
          <a:lstStyle/>
          <a:p>
            <a:pPr marL="0" indent="266700" algn="just">
              <a:buNone/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работы является разработка системы электронного дифференциала для управления электроавтомобилем при поворотах и манёврах на основе искусственных нейронный сетей.</a:t>
            </a:r>
          </a:p>
          <a:p>
            <a:pPr marL="0" indent="266700" algn="just">
              <a:buNone/>
            </a:pPr>
            <a:endParaRPr lang="ru-RU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buNone/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Объектом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являются процессы протекающие в системе управления тяговым электроприводом электроавтомобиля на основе системы электронного дифференциала при поворотах и манёврах.</a:t>
            </a:r>
          </a:p>
          <a:p>
            <a:pPr marL="0" indent="266700" algn="just">
              <a:buNone/>
            </a:pP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buNone/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Предметом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система электронного дифференциала, основанная на искусственных нейронных сетях, для управления скоростью тяговых электродвигателей электромобиля.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6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Научная новизна И ПРАКТИЧЕСКАЯ ЗНАЧИМОСТЬ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8" y="914400"/>
            <a:ext cx="11534775" cy="5619750"/>
          </a:xfrm>
        </p:spPr>
        <p:txBody>
          <a:bodyPr>
            <a:normAutofit fontScale="92500"/>
          </a:bodyPr>
          <a:lstStyle/>
          <a:p>
            <a:pPr marL="0" indent="266700" algn="just">
              <a:buNone/>
            </a:pPr>
            <a:r>
              <a:rPr lang="ru-RU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Научная новизна</a:t>
            </a:r>
            <a:endParaRPr 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Способ управления электроприводом электроавтомобиля при поворотах и манёврах, основанный на системе электронного дифференциала и нейронных сетях, позволяющий повысить эффективность управления транспортом.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Методика получения экспериментальных данных для обучения искусственной нейронной сети, для управления электроприводом электроавтомобиля при поворотах и манёврах.</a:t>
            </a:r>
          </a:p>
          <a:p>
            <a:pPr marL="0" indent="266700" algn="just">
              <a:buNone/>
            </a:pP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buNone/>
            </a:pPr>
            <a:r>
              <a:rPr lang="ru-RU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</a:t>
            </a:r>
          </a:p>
          <a:p>
            <a:pPr marL="0" indent="266700" algn="just">
              <a:buNone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Использование системы электронного дифференциала на основе нейронных сетей для электроавтомобилей и  беспилотных наземных транспортных средств позволяет повысить безопасность транспорта на дорогах.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Разработанную систему электронного дифференциала (СЭД) для электропривода электроавтомобиля возможно адаптировать к различным дорожным условиям и стилю вождения в реальном времени, обеспечивая эффективное управление скоростью автомобиля.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8" y="914400"/>
            <a:ext cx="11534775" cy="5619750"/>
          </a:xfrm>
        </p:spPr>
        <p:txBody>
          <a:bodyPr>
            <a:normAutofit/>
          </a:bodyPr>
          <a:lstStyle/>
          <a:p>
            <a:pPr marL="0" indent="266700" algn="just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Обосновать выбор нейронной сети для управления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системой электронного дифференциала электроавтомобиля.</a:t>
            </a:r>
          </a:p>
          <a:p>
            <a:pPr marL="0" indent="266700" algn="just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физическую модель электрического автомобиля для получения экспериментальных данных,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необходимых для обучения нейронной сети.</a:t>
            </a:r>
          </a:p>
          <a:p>
            <a:pPr marL="0" indent="266700" algn="just">
              <a:buNone/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методику получения экспериментальных данных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разработанной физической модели электроавтомобиля для обучения нейронной сети. </a:t>
            </a:r>
          </a:p>
          <a:p>
            <a:pPr marL="0" indent="266700" algn="just">
              <a:buNone/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архитектуру и обучить нейронную сеть для разработанной системы электронного дифференциала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полученных экспериментальных данных.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3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38D3E-2F6A-4613-A3FB-455906E43158}"/>
              </a:ext>
            </a:extLst>
          </p:cNvPr>
          <p:cNvSpPr txBox="1"/>
          <p:nvPr/>
        </p:nvSpPr>
        <p:spPr>
          <a:xfrm>
            <a:off x="7078509" y="4935030"/>
            <a:ext cx="4946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электронного дифференциала на основе НС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5C505-0DAB-40AF-9936-29C2568972B6}"/>
              </a:ext>
            </a:extLst>
          </p:cNvPr>
          <p:cNvSpPr txBox="1"/>
          <p:nvPr/>
        </p:nvSpPr>
        <p:spPr>
          <a:xfrm>
            <a:off x="85725" y="725824"/>
            <a:ext cx="644842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Общее СЭД на основе НС с линейной и нелинейной системой:</a:t>
            </a:r>
          </a:p>
          <a:p>
            <a:pPr indent="266700" algn="just"/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-V*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скорость движения электромобиля </a:t>
            </a:r>
          </a:p>
          <a:p>
            <a:pPr indent="266700" algn="just"/>
            <a:r>
              <a:rPr lang="ru-RU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-δ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 угол поворота руля.  </a:t>
            </a:r>
          </a:p>
          <a:p>
            <a:pPr indent="2667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-Расчёт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V1, V2 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вращения задних левого и правого колёс)</a:t>
            </a:r>
          </a:p>
          <a:p>
            <a:pPr indent="266700"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Отличия СЭД на основе НС с линейной и нелинейной системой:</a:t>
            </a:r>
          </a:p>
          <a:p>
            <a:pPr indent="2667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Измерение внутренних параметров: ускорение автомобиля, данные с гироскопа, сигналы от тормозной системы и и др.</a:t>
            </a:r>
          </a:p>
          <a:p>
            <a:pPr indent="2667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Измерение внешних параметров: температура окружающей среды, влажность воздуха, расстояние до ближайшего препятствия, освещённость, время суток, учитывание характера дорожного покрытия и др.</a:t>
            </a:r>
          </a:p>
          <a:p>
            <a:pPr indent="2667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Возможности интеграции системы в различные компоновки, в беспилотный транспорт и вспомогательные системы управления автомобилем.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958C53-4144-4DAD-B1D6-6A43729F4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547" y="841601"/>
            <a:ext cx="5108728" cy="4093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EA1CA-E88D-4C64-985D-378F52061B8E}"/>
              </a:ext>
            </a:extLst>
          </p:cNvPr>
          <p:cNvSpPr txBox="1"/>
          <p:nvPr/>
        </p:nvSpPr>
        <p:spPr>
          <a:xfrm>
            <a:off x="2877740" y="69373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управления на основе НС</a:t>
            </a:r>
          </a:p>
        </p:txBody>
      </p:sp>
    </p:spTree>
    <p:extLst>
      <p:ext uri="{BB962C8B-B14F-4D97-AF65-F5344CB8AC3E}">
        <p14:creationId xmlns:p14="http://schemas.microsoft.com/office/powerpoint/2010/main" val="245089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5C505-0DAB-40AF-9936-29C2568972B6}"/>
              </a:ext>
            </a:extLst>
          </p:cNvPr>
          <p:cNvSpPr txBox="1"/>
          <p:nvPr/>
        </p:nvSpPr>
        <p:spPr>
          <a:xfrm>
            <a:off x="85725" y="631904"/>
            <a:ext cx="1183957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СЭД на основе НС: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Подходит для любых компоновок привода автомобиля (2, 4, 6, 8 тяговых двигателей).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Учитывает конструктив и внутренние параметры автомобиля (колесная база, длинна, радиус колёс, масса и др.).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Учитывает влияние погодных условий (температура, влажность, освещённость и др.);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Учитывает стиль вождения;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Пригодна для применения в беспилотном транспорте;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Отсутствует ограничение по диапазону скорости движения;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Модель НС легко заменить или обновить;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Учитывает состояние дорожного покрытия (асфальт, гравий, бездорожье);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Возможность интегрироваться в систему ABS, ESP, круиз-контроля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indent="266700" algn="just">
              <a:spcBef>
                <a:spcPts val="600"/>
              </a:spcBef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just">
              <a:spcBef>
                <a:spcPts val="60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СЭД на основе НС:</a:t>
            </a:r>
          </a:p>
          <a:p>
            <a:pPr indent="266700" algn="just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Повышенные требования к вычислительным ресурсам.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EC33D-786A-4EB6-8088-40F51E76A3C0}"/>
              </a:ext>
            </a:extLst>
          </p:cNvPr>
          <p:cNvSpPr txBox="1"/>
          <p:nvPr/>
        </p:nvSpPr>
        <p:spPr>
          <a:xfrm>
            <a:off x="2877740" y="69373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управления электроприводом на основе НС</a:t>
            </a:r>
          </a:p>
        </p:txBody>
      </p:sp>
    </p:spTree>
    <p:extLst>
      <p:ext uri="{BB962C8B-B14F-4D97-AF65-F5344CB8AC3E}">
        <p14:creationId xmlns:p14="http://schemas.microsoft.com/office/powerpoint/2010/main" val="197703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41275"/>
            <a:ext cx="11534776" cy="587375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СЭД на основе НС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5C505-0DAB-40AF-9936-29C2568972B6}"/>
              </a:ext>
            </a:extLst>
          </p:cNvPr>
          <p:cNvSpPr txBox="1"/>
          <p:nvPr/>
        </p:nvSpPr>
        <p:spPr>
          <a:xfrm>
            <a:off x="134598" y="885825"/>
            <a:ext cx="525341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электронного дифференциала, основанного на НС выполнялся в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этапа:</a:t>
            </a:r>
          </a:p>
          <a:p>
            <a:pPr indent="266700" algn="just"/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Техническая часть (экспериментальная)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разработка физической модели электроавтомобиля для получения экспериментальных данных, необходимых для обучения НС;</a:t>
            </a:r>
          </a:p>
          <a:p>
            <a:pPr indent="266700"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Методико-программная часть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использование полученных экспериментальных данных для обучения НС и её последующей настройки.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6A1D2E-621E-442E-942F-780C6CCB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677" y="717905"/>
            <a:ext cx="6019048" cy="5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87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98426"/>
            <a:ext cx="11534776" cy="768350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схема модели электроавтомобиля с СЭД для выполнения экспериментальной части работ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99986B-E5B7-4877-88E0-F56BDFB9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13"/>
            <a:ext cx="12192000" cy="45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38101"/>
            <a:ext cx="11534776" cy="485774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Физической модели электромобиля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C899C2-89FE-4338-B342-6F4AC57CF9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579157"/>
            <a:ext cx="10177462" cy="5774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4388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AAD0AE-EFB2-4DC9-8F1E-6987B987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54" y="276263"/>
            <a:ext cx="7689386" cy="5747847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502361EA-1234-4486-A31C-A0C54E5074C2}"/>
              </a:ext>
            </a:extLst>
          </p:cNvPr>
          <p:cNvSpPr txBox="1">
            <a:spLocks/>
          </p:cNvSpPr>
          <p:nvPr/>
        </p:nvSpPr>
        <p:spPr>
          <a:xfrm>
            <a:off x="108560" y="735504"/>
            <a:ext cx="4196740" cy="5288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Общий вид физической модели электроавтомобиля, где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Отверстие для пишущего устройства для записи траектории.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Передние тяги для поворота колёс.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тяговой батареи.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Тяговая батарея.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-модуль для связи с ПК.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– Механизм передачи крутящего момента.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– Тяговые двигатели.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– Корпус системы управления с макетной платой и датчиками внутри.</a:t>
            </a:r>
          </a:p>
          <a:p>
            <a:pPr marL="0" indent="266700" algn="just">
              <a:buFont typeface="Arial" panose="020B0604020202020204" pitchFamily="34" charset="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– Сервопривод для поворота тяг.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4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Мировые тенденции развития автомобильной  отрасли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64" y="676275"/>
            <a:ext cx="11663359" cy="2390775"/>
          </a:xfrm>
        </p:spPr>
        <p:txBody>
          <a:bodyPr>
            <a:normAutofit/>
          </a:bodyPr>
          <a:lstStyle/>
          <a:p>
            <a:pPr marL="0" indent="266700" algn="just">
              <a:buNone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мировых тенденций в автомобильной отрасли показывает, что данное развитее идёт в направлениях:</a:t>
            </a:r>
          </a:p>
          <a:p>
            <a:pPr marL="0" indent="266700" algn="just">
              <a:buNone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Электрификация транспорта.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еханические системы (ДВС, коробка передач, дифференциал др.) заменяются на электротехнические системы (электродвигатель, электротрансмиссия, тяговая батарея, система электронного дифференциала, электронные системы управления и др.) </a:t>
            </a:r>
          </a:p>
          <a:p>
            <a:pPr marL="0" indent="266700" algn="just">
              <a:buNone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Автономный (беспилотный) транспорт.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FF2D6-64EF-471C-9190-630908811E79}"/>
              </a:ext>
            </a:extLst>
          </p:cNvPr>
          <p:cNvSpPr txBox="1"/>
          <p:nvPr/>
        </p:nvSpPr>
        <p:spPr>
          <a:xfrm>
            <a:off x="533398" y="5949950"/>
            <a:ext cx="576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Статистика продаж электромобилей странами мира в период с 2011 по 2021год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04BEC-90CD-4D0B-ABF2-FFB3852E84D6}"/>
              </a:ext>
            </a:extLst>
          </p:cNvPr>
          <p:cNvSpPr txBox="1"/>
          <p:nvPr/>
        </p:nvSpPr>
        <p:spPr>
          <a:xfrm>
            <a:off x="6767513" y="5707281"/>
            <a:ext cx="5534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 мирового рынка продаж беспилотного транспорта в период с 2021 по прогнозный 2030 год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602958-F895-44E9-9B03-5976A98306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2597626"/>
            <a:ext cx="5191123" cy="310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81BBFB-9944-44A9-8D88-17862BCB9A0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4" y="2689662"/>
            <a:ext cx="6472236" cy="3244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51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94" y="112882"/>
            <a:ext cx="11747931" cy="657741"/>
          </a:xfrm>
        </p:spPr>
        <p:txBody>
          <a:bodyPr>
            <a:normAutofit fontScale="90000"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получения экспериментальных данных для обучения искусственной нейронной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19" y="897623"/>
            <a:ext cx="4864959" cy="5960377"/>
          </a:xfrm>
        </p:spPr>
        <p:txBody>
          <a:bodyPr>
            <a:normAutofit/>
          </a:bodyPr>
          <a:lstStyle/>
          <a:p>
            <a:pPr marL="0" indent="185738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методика обучения нейронной сети на основе карт идеальных поворотов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учитывающая величину отклонения модели от идеальной траектории и показания установленных датчиков в этот момент.</a:t>
            </a:r>
          </a:p>
          <a:p>
            <a:pPr marL="0" indent="185738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185738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Идеальная траектория задается разработчиком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может основываться как на реальных переходных кривых, применяемых на практике при проектировании дорог общего пользования, так и на специфических траекториях, характерных для гоночного или специализированного транспорта.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E5F57-0014-4B33-8501-50573B0CCFA8}"/>
              </a:ext>
            </a:extLst>
          </p:cNvPr>
          <p:cNvSpPr txBox="1"/>
          <p:nvPr/>
        </p:nvSpPr>
        <p:spPr>
          <a:xfrm>
            <a:off x="5619750" y="6019581"/>
            <a:ext cx="63912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идеальной траектории для гоночной картинговой трассы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3EAC51-3C39-4BF6-AD9C-E362E85D51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6" y="897624"/>
            <a:ext cx="6322668" cy="26742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42DD0-546D-4AAF-8A7F-FE8E9AE190A4}"/>
              </a:ext>
            </a:extLst>
          </p:cNvPr>
          <p:cNvSpPr txBox="1"/>
          <p:nvPr/>
        </p:nvSpPr>
        <p:spPr>
          <a:xfrm>
            <a:off x="5104753" y="3508377"/>
            <a:ext cx="69092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 идеальных траекторий для получения экспериментальных данных</a:t>
            </a:r>
          </a:p>
        </p:txBody>
      </p:sp>
      <p:pic>
        <p:nvPicPr>
          <p:cNvPr id="10" name="Рисунок 9" descr="Picture background">
            <a:extLst>
              <a:ext uri="{FF2B5EF4-FFF2-40B4-BE49-F238E27FC236}">
                <a16:creationId xmlns:a16="http://schemas.microsoft.com/office/drawing/2014/main" id="{FC422132-202F-47D7-A8FE-88A6332324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3915676"/>
            <a:ext cx="5838825" cy="2198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121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D551B88E-C845-4DC8-9300-4DC609C5F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273" y="335314"/>
            <a:ext cx="7146050" cy="4939814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0BB83-A787-4920-B6DC-0345B288CD81}"/>
              </a:ext>
            </a:extLst>
          </p:cNvPr>
          <p:cNvSpPr txBox="1"/>
          <p:nvPr/>
        </p:nvSpPr>
        <p:spPr>
          <a:xfrm>
            <a:off x="41677" y="1459264"/>
            <a:ext cx="48768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1463" algn="just"/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проведении экспериментов для тяговых электродвигателей задаются различные скорости вращения. В результате получается 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траектория движения (синяя линия)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при этом фиксируется величина отклонения 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идеальной траектории (красная линия)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градусах и данные с датчиков для последующего обучения НС.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356C3-9091-4A80-AC4E-DAB0AF64920A}"/>
              </a:ext>
            </a:extLst>
          </p:cNvPr>
          <p:cNvSpPr txBox="1"/>
          <p:nvPr/>
        </p:nvSpPr>
        <p:spPr>
          <a:xfrm>
            <a:off x="5791235" y="5232907"/>
            <a:ext cx="5572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вычисления отклонения модели от идеальной траектории поворота для обучения НС</a:t>
            </a:r>
          </a:p>
        </p:txBody>
      </p:sp>
    </p:spTree>
    <p:extLst>
      <p:ext uri="{BB962C8B-B14F-4D97-AF65-F5344CB8AC3E}">
        <p14:creationId xmlns:p14="http://schemas.microsoft.com/office/powerpoint/2010/main" val="338037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431819"/>
          </a:xfrm>
        </p:spPr>
        <p:txBody>
          <a:bodyPr>
            <a:normAutofit fontScale="90000"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экспериментальных данных для обучения НС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0BB83-A787-4920-B6DC-0345B288CD81}"/>
              </a:ext>
            </a:extLst>
          </p:cNvPr>
          <p:cNvSpPr txBox="1"/>
          <p:nvPr/>
        </p:nvSpPr>
        <p:spPr>
          <a:xfrm>
            <a:off x="176212" y="633225"/>
            <a:ext cx="118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1463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Получить максимально разнообразные экспериментальные данные.</a:t>
            </a:r>
          </a:p>
          <a:p>
            <a:pPr indent="271463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Определить зависимые и независимые переменные и промаркировать их.</a:t>
            </a:r>
          </a:p>
          <a:p>
            <a:pPr indent="271463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Разделить экспериментальные данные на тренировочные и тестовые.</a:t>
            </a:r>
          </a:p>
          <a:p>
            <a:pPr indent="271463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Смасштабировать полученные экспериментальные данные.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30DB9B2-BA17-4E01-BB3C-4D2DCEC6F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074504"/>
              </p:ext>
            </p:extLst>
          </p:nvPr>
        </p:nvGraphicFramePr>
        <p:xfrm>
          <a:off x="176212" y="2410034"/>
          <a:ext cx="9928542" cy="150615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645140">
                  <a:extLst>
                    <a:ext uri="{9D8B030D-6E8A-4147-A177-3AD203B41FA5}">
                      <a16:colId xmlns:a16="http://schemas.microsoft.com/office/drawing/2014/main" val="554650978"/>
                    </a:ext>
                  </a:extLst>
                </a:gridCol>
                <a:gridCol w="670183">
                  <a:extLst>
                    <a:ext uri="{9D8B030D-6E8A-4147-A177-3AD203B41FA5}">
                      <a16:colId xmlns:a16="http://schemas.microsoft.com/office/drawing/2014/main" val="3848750096"/>
                    </a:ext>
                  </a:extLst>
                </a:gridCol>
                <a:gridCol w="1277257">
                  <a:extLst>
                    <a:ext uri="{9D8B030D-6E8A-4147-A177-3AD203B41FA5}">
                      <a16:colId xmlns:a16="http://schemas.microsoft.com/office/drawing/2014/main" val="2634919323"/>
                    </a:ext>
                  </a:extLst>
                </a:gridCol>
                <a:gridCol w="814439">
                  <a:extLst>
                    <a:ext uri="{9D8B030D-6E8A-4147-A177-3AD203B41FA5}">
                      <a16:colId xmlns:a16="http://schemas.microsoft.com/office/drawing/2014/main" val="3288771758"/>
                    </a:ext>
                  </a:extLst>
                </a:gridCol>
                <a:gridCol w="662170">
                  <a:extLst>
                    <a:ext uri="{9D8B030D-6E8A-4147-A177-3AD203B41FA5}">
                      <a16:colId xmlns:a16="http://schemas.microsoft.com/office/drawing/2014/main" val="4063363601"/>
                    </a:ext>
                  </a:extLst>
                </a:gridCol>
                <a:gridCol w="760343">
                  <a:extLst>
                    <a:ext uri="{9D8B030D-6E8A-4147-A177-3AD203B41FA5}">
                      <a16:colId xmlns:a16="http://schemas.microsoft.com/office/drawing/2014/main" val="2400233888"/>
                    </a:ext>
                  </a:extLst>
                </a:gridCol>
                <a:gridCol w="772364">
                  <a:extLst>
                    <a:ext uri="{9D8B030D-6E8A-4147-A177-3AD203B41FA5}">
                      <a16:colId xmlns:a16="http://schemas.microsoft.com/office/drawing/2014/main" val="2456028233"/>
                    </a:ext>
                  </a:extLst>
                </a:gridCol>
                <a:gridCol w="662170">
                  <a:extLst>
                    <a:ext uri="{9D8B030D-6E8A-4147-A177-3AD203B41FA5}">
                      <a16:colId xmlns:a16="http://schemas.microsoft.com/office/drawing/2014/main" val="2229241972"/>
                    </a:ext>
                  </a:extLst>
                </a:gridCol>
                <a:gridCol w="662170">
                  <a:extLst>
                    <a:ext uri="{9D8B030D-6E8A-4147-A177-3AD203B41FA5}">
                      <a16:colId xmlns:a16="http://schemas.microsoft.com/office/drawing/2014/main" val="3203595763"/>
                    </a:ext>
                  </a:extLst>
                </a:gridCol>
                <a:gridCol w="645140">
                  <a:extLst>
                    <a:ext uri="{9D8B030D-6E8A-4147-A177-3AD203B41FA5}">
                      <a16:colId xmlns:a16="http://schemas.microsoft.com/office/drawing/2014/main" val="113728494"/>
                    </a:ext>
                  </a:extLst>
                </a:gridCol>
                <a:gridCol w="944670">
                  <a:extLst>
                    <a:ext uri="{9D8B030D-6E8A-4147-A177-3AD203B41FA5}">
                      <a16:colId xmlns:a16="http://schemas.microsoft.com/office/drawing/2014/main" val="2902809970"/>
                    </a:ext>
                  </a:extLst>
                </a:gridCol>
                <a:gridCol w="1412496">
                  <a:extLst>
                    <a:ext uri="{9D8B030D-6E8A-4147-A177-3AD203B41FA5}">
                      <a16:colId xmlns:a16="http://schemas.microsoft.com/office/drawing/2014/main" val="1330986461"/>
                    </a:ext>
                  </a:extLst>
                </a:gridCol>
              </a:tblGrid>
              <a:tr h="266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руля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gy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gz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Отклонение, град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559413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4064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-1688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14333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-515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-515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-515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-1746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935889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-258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-258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-258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-258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-1744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543762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915129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209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18048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-2640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-1529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815844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230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-944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18168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-515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-515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-515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-1527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5853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D0A17D-65F4-49EE-B782-DB415710DB7B}"/>
              </a:ext>
            </a:extLst>
          </p:cNvPr>
          <p:cNvSpPr txBox="1"/>
          <p:nvPr/>
        </p:nvSpPr>
        <p:spPr>
          <a:xfrm>
            <a:off x="361948" y="4198788"/>
            <a:ext cx="5734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Обработанные данные для обучения НС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31D1936-DA58-4103-A0F9-235F5B76D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879159"/>
              </p:ext>
            </p:extLst>
          </p:nvPr>
        </p:nvGraphicFramePr>
        <p:xfrm>
          <a:off x="176212" y="4695129"/>
          <a:ext cx="10306053" cy="189679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047752">
                  <a:extLst>
                    <a:ext uri="{9D8B030D-6E8A-4147-A177-3AD203B41FA5}">
                      <a16:colId xmlns:a16="http://schemas.microsoft.com/office/drawing/2014/main" val="2210181648"/>
                    </a:ext>
                  </a:extLst>
                </a:gridCol>
                <a:gridCol w="982055">
                  <a:extLst>
                    <a:ext uri="{9D8B030D-6E8A-4147-A177-3AD203B41FA5}">
                      <a16:colId xmlns:a16="http://schemas.microsoft.com/office/drawing/2014/main" val="4238124818"/>
                    </a:ext>
                  </a:extLst>
                </a:gridCol>
                <a:gridCol w="801732">
                  <a:extLst>
                    <a:ext uri="{9D8B030D-6E8A-4147-A177-3AD203B41FA5}">
                      <a16:colId xmlns:a16="http://schemas.microsoft.com/office/drawing/2014/main" val="4244183209"/>
                    </a:ext>
                  </a:extLst>
                </a:gridCol>
                <a:gridCol w="801732">
                  <a:extLst>
                    <a:ext uri="{9D8B030D-6E8A-4147-A177-3AD203B41FA5}">
                      <a16:colId xmlns:a16="http://schemas.microsoft.com/office/drawing/2014/main" val="2109691476"/>
                    </a:ext>
                  </a:extLst>
                </a:gridCol>
                <a:gridCol w="802772">
                  <a:extLst>
                    <a:ext uri="{9D8B030D-6E8A-4147-A177-3AD203B41FA5}">
                      <a16:colId xmlns:a16="http://schemas.microsoft.com/office/drawing/2014/main" val="395299720"/>
                    </a:ext>
                  </a:extLst>
                </a:gridCol>
                <a:gridCol w="802772">
                  <a:extLst>
                    <a:ext uri="{9D8B030D-6E8A-4147-A177-3AD203B41FA5}">
                      <a16:colId xmlns:a16="http://schemas.microsoft.com/office/drawing/2014/main" val="3065391933"/>
                    </a:ext>
                  </a:extLst>
                </a:gridCol>
                <a:gridCol w="802772">
                  <a:extLst>
                    <a:ext uri="{9D8B030D-6E8A-4147-A177-3AD203B41FA5}">
                      <a16:colId xmlns:a16="http://schemas.microsoft.com/office/drawing/2014/main" val="1961815769"/>
                    </a:ext>
                  </a:extLst>
                </a:gridCol>
                <a:gridCol w="802772">
                  <a:extLst>
                    <a:ext uri="{9D8B030D-6E8A-4147-A177-3AD203B41FA5}">
                      <a16:colId xmlns:a16="http://schemas.microsoft.com/office/drawing/2014/main" val="2278226720"/>
                    </a:ext>
                  </a:extLst>
                </a:gridCol>
                <a:gridCol w="802772">
                  <a:extLst>
                    <a:ext uri="{9D8B030D-6E8A-4147-A177-3AD203B41FA5}">
                      <a16:colId xmlns:a16="http://schemas.microsoft.com/office/drawing/2014/main" val="2558726146"/>
                    </a:ext>
                  </a:extLst>
                </a:gridCol>
                <a:gridCol w="1053378">
                  <a:extLst>
                    <a:ext uri="{9D8B030D-6E8A-4147-A177-3AD203B41FA5}">
                      <a16:colId xmlns:a16="http://schemas.microsoft.com/office/drawing/2014/main" val="1671004460"/>
                    </a:ext>
                  </a:extLst>
                </a:gridCol>
                <a:gridCol w="802772">
                  <a:extLst>
                    <a:ext uri="{9D8B030D-6E8A-4147-A177-3AD203B41FA5}">
                      <a16:colId xmlns:a16="http://schemas.microsoft.com/office/drawing/2014/main" val="2277378305"/>
                    </a:ext>
                  </a:extLst>
                </a:gridCol>
                <a:gridCol w="802772">
                  <a:extLst>
                    <a:ext uri="{9D8B030D-6E8A-4147-A177-3AD203B41FA5}">
                      <a16:colId xmlns:a16="http://schemas.microsoft.com/office/drawing/2014/main" val="1360257897"/>
                    </a:ext>
                  </a:extLst>
                </a:gridCol>
              </a:tblGrid>
              <a:tr h="293670">
                <a:tc grid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(независимые переменные)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(зависимые)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/>
                </a:tc>
                <a:extLst>
                  <a:ext uri="{0D108BD9-81ED-4DB2-BD59-A6C34878D82A}">
                    <a16:rowId xmlns:a16="http://schemas.microsoft.com/office/drawing/2014/main" val="482497404"/>
                  </a:ext>
                </a:extLst>
              </a:tr>
              <a:tr h="293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ru-RU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руля</a:t>
                      </a:r>
                      <a:r>
                        <a:rPr lang="ru-RU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gy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gz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Deviation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51468"/>
                  </a:ext>
                </a:extLst>
              </a:tr>
              <a:tr h="229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0,8519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0,7725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0,1240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-0,0515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0,4374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-0,0157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-0,0157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-0,0157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0,9407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0,7880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0,7880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74580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0,8519</a:t>
                      </a:r>
                      <a:endParaRPr lang="ru-RU" sz="12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0,7647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0,0398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-0,0079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-0,0079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-0,0079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-0,0079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0,9397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0,7800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0,7800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53888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0,8519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0,7529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0,0129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-0,0314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-0,0314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-0,0314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-0,0314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0,9477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0,7680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0,7680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649432"/>
                  </a:ext>
                </a:extLst>
              </a:tr>
              <a:tr h="1431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490422"/>
                  </a:ext>
                </a:extLst>
              </a:tr>
              <a:tr h="3045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1,0000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0,8804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-0,0288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-0,0305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0,5544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-0,0157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-0,0157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-0,0157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0,8227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-0,1000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0,9200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0,8760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46" marR="527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5968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E38E377-77DB-4A4A-934D-C70E9D3B37A6}"/>
              </a:ext>
            </a:extLst>
          </p:cNvPr>
          <p:cNvSpPr txBox="1"/>
          <p:nvPr/>
        </p:nvSpPr>
        <p:spPr>
          <a:xfrm>
            <a:off x="176212" y="1953423"/>
            <a:ext cx="7519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экспериментальные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2028653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7" y="87312"/>
            <a:ext cx="11534776" cy="569913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архитектуры НС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796854"/>
            <a:ext cx="3581400" cy="5973834"/>
          </a:xfrm>
        </p:spPr>
        <p:txBody>
          <a:bodyPr>
            <a:normAutofit fontScale="92500" lnSpcReduction="20000"/>
          </a:bodyPr>
          <a:lstStyle/>
          <a:p>
            <a:pPr marL="0" indent="266700" algn="just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Архитектура нейронной сети, где:</a:t>
            </a:r>
          </a:p>
          <a:p>
            <a:pPr marL="0" indent="266700" algn="just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ru-RU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угол поворота сервопривода (тяг руля, град); </a:t>
            </a:r>
          </a:p>
          <a:p>
            <a:pPr marL="0" indent="266700" algn="just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скорость движения модели электромобиля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255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0" indent="266700" algn="just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3,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угловое ускорение по оси «x», «y» и «z» соответственно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-32 678;32678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</a:p>
          <a:p>
            <a:pPr marL="0" indent="266700" algn="just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6,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ускорение свободного падения по оси «x», «y» и «z» соответственно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[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-32 678;32678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</a:p>
          <a:p>
            <a:pPr marL="0" indent="266700" algn="just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8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температура окружающей среды, </a:t>
            </a:r>
            <a:r>
              <a:rPr lang="ru-RU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</a:p>
          <a:p>
            <a:pPr marL="0" indent="266700" algn="just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Х­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9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отклонение от идеальной траектории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(град)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0" indent="266700" algn="just">
              <a:buNone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266700" algn="just"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­</a:t>
            </a:r>
            <a:r>
              <a:rPr lang="ru-RU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скорость вращения первого электропривода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255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266700" algn="just"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­</a:t>
            </a:r>
            <a:r>
              <a:rPr lang="ru-RU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скорость вращения второго электропривода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[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255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2148A-8DE9-4B64-A361-28B1BF2D355B}"/>
              </a:ext>
            </a:extLst>
          </p:cNvPr>
          <p:cNvSpPr txBox="1"/>
          <p:nvPr/>
        </p:nvSpPr>
        <p:spPr>
          <a:xfrm>
            <a:off x="4066146" y="3255515"/>
            <a:ext cx="7459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Упрощённое математическое описание разработанной архитектуры можно представить виде: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51893A-3E07-44C8-B5E8-E66D7A2F1111}"/>
                  </a:ext>
                </a:extLst>
              </p:cNvPr>
              <p:cNvSpPr txBox="1"/>
              <p:nvPr/>
            </p:nvSpPr>
            <p:spPr>
              <a:xfrm>
                <a:off x="4638675" y="3901846"/>
                <a:ext cx="6096000" cy="531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i="0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ru-RU" dirty="0"/>
                  <a:t>                                  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51893A-3E07-44C8-B5E8-E66D7A2F1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675" y="3901846"/>
                <a:ext cx="6096000" cy="531812"/>
              </a:xfrm>
              <a:prstGeom prst="rect">
                <a:avLst/>
              </a:prstGeom>
              <a:blipFill>
                <a:blip r:embed="rId2"/>
                <a:stretch>
                  <a:fillRect r="-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3115E-0E98-4804-A8D0-778AA5BE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5" y="801292"/>
            <a:ext cx="8485788" cy="24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7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796854"/>
            <a:ext cx="11715750" cy="717621"/>
          </a:xfrm>
        </p:spPr>
        <p:txBody>
          <a:bodyPr>
            <a:normAutofit/>
          </a:bodyPr>
          <a:lstStyle/>
          <a:p>
            <a:pPr marL="0" indent="266700" algn="just">
              <a:buNone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ходные данные X=[x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,x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,...,x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9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 являются вектором размерности 10×1. В первый слой входит операция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Flatten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которая преобразует многомерный входной вектор в одномерный.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258608B-2582-44E3-A9B6-2C41BAF25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7" y="87312"/>
            <a:ext cx="11534776" cy="569913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 архитектуры НС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D729A8-8E83-4E71-8D99-422136A5A931}"/>
                  </a:ext>
                </a:extLst>
              </p:cNvPr>
              <p:cNvSpPr txBox="1"/>
              <p:nvPr/>
            </p:nvSpPr>
            <p:spPr>
              <a:xfrm>
                <a:off x="85725" y="1570795"/>
                <a:ext cx="1171575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1. Первый </a:t>
                </a:r>
                <a:r>
                  <a:rPr lang="ru-RU" sz="1800" i="1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Dense</a:t>
                </a:r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слой:</a:t>
                </a:r>
                <a:endParaRPr lang="ru-RU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32×10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ru-RU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                                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        </m:t>
                      </m:r>
                      <m:r>
                        <a:rPr lang="ru-RU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ru-RU" sz="1800" b="0" i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7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266700" algn="just"/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Z</a:t>
                </a:r>
                <a:r>
                  <a:rPr lang="ru-RU" sz="180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∈R</a:t>
                </a:r>
                <a:r>
                  <a:rPr lang="ru-RU" sz="180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32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это результат первой трансформации. Применяется нелинейная функция активации </a:t>
                </a:r>
                <a:r>
                  <a:rPr lang="ru-RU" sz="18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которая задается как σ(z) = </a:t>
                </a:r>
                <a:r>
                  <a:rPr lang="ru-RU" sz="1800" i="1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(0,z);</a:t>
                </a:r>
                <a:endParaRPr lang="ru-RU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266700" algn="just"/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ru-RU" sz="180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 – матрица весов первого слоя; </a:t>
                </a:r>
                <a:endParaRPr lang="ru-RU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266700" algn="just"/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ru-RU" sz="180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вектор смещений. Размерность вектора смещений соответствует числу нейронов в слое (32 узла).</a:t>
                </a:r>
                <a:endParaRPr lang="ru-RU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D729A8-8E83-4E71-8D99-422136A5A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1570795"/>
                <a:ext cx="11715750" cy="1754326"/>
              </a:xfrm>
              <a:prstGeom prst="rect">
                <a:avLst/>
              </a:prstGeom>
              <a:blipFill>
                <a:blip r:embed="rId2"/>
                <a:stretch>
                  <a:fillRect l="-416" t="-2091" r="-468" b="-4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A52352-CDC1-4256-95C6-848FC8651CC7}"/>
                  </a:ext>
                </a:extLst>
              </p:cNvPr>
              <p:cNvSpPr txBox="1"/>
              <p:nvPr/>
            </p:nvSpPr>
            <p:spPr>
              <a:xfrm>
                <a:off x="276225" y="3429000"/>
                <a:ext cx="114490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 Второй </a:t>
                </a:r>
                <a:r>
                  <a:rPr lang="ru-RU" sz="1800" i="1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Dense</a:t>
                </a:r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слой:</a:t>
                </a:r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128×32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       </m:t>
                      </m:r>
                      <m:r>
                        <a:rPr lang="ru-RU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ru-RU" sz="1800" b="0" i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A52352-CDC1-4256-95C6-848FC8651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3429000"/>
                <a:ext cx="11449050" cy="646331"/>
              </a:xfrm>
              <a:prstGeom prst="rect">
                <a:avLst/>
              </a:prstGeom>
              <a:blipFill>
                <a:blip r:embed="rId3"/>
                <a:stretch>
                  <a:fillRect l="-426" t="-6604" r="-213" b="-5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125B4A-ED40-47EF-888C-6E858C0E35D1}"/>
                  </a:ext>
                </a:extLst>
              </p:cNvPr>
              <p:cNvSpPr txBox="1"/>
              <p:nvPr/>
            </p:nvSpPr>
            <p:spPr>
              <a:xfrm>
                <a:off x="276225" y="4179210"/>
                <a:ext cx="11449050" cy="890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3. Третий </a:t>
                </a:r>
                <a:r>
                  <a:rPr lang="ru-RU" sz="1800" i="1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Dense</a:t>
                </a:r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слой:</a:t>
                </a:r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512×128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512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ru-RU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   </m:t>
                      </m:r>
                      <m:r>
                        <a:rPr lang="ru-RU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                                    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ru-RU" sz="1800" b="0" i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125B4A-ED40-47EF-888C-6E858C0E3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4179210"/>
                <a:ext cx="11449050" cy="890500"/>
              </a:xfrm>
              <a:prstGeom prst="rect">
                <a:avLst/>
              </a:prstGeom>
              <a:blipFill>
                <a:blip r:embed="rId4"/>
                <a:stretch>
                  <a:fillRect l="-426" r="-213" b="-4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49D827-18C3-43E3-A987-D0850BCA29A8}"/>
                  </a:ext>
                </a:extLst>
              </p:cNvPr>
              <p:cNvSpPr txBox="1"/>
              <p:nvPr/>
            </p:nvSpPr>
            <p:spPr>
              <a:xfrm>
                <a:off x="300037" y="5249586"/>
                <a:ext cx="11425238" cy="649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4. Четвертый </a:t>
                </a:r>
                <a:r>
                  <a:rPr lang="ru-RU" sz="1800" i="1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Dense</a:t>
                </a:r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слой:</a:t>
                </a:r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512×512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512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        </m:t>
                      </m:r>
                      <m:r>
                        <a:rPr lang="ru-RU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     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ru-RU" sz="1800" b="0" i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49D827-18C3-43E3-A987-D0850BCA2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7" y="5249586"/>
                <a:ext cx="11425238" cy="649409"/>
              </a:xfrm>
              <a:prstGeom prst="rect">
                <a:avLst/>
              </a:prstGeom>
              <a:blipFill>
                <a:blip r:embed="rId5"/>
                <a:stretch>
                  <a:fillRect l="-427" t="-5607" r="-213" b="-65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23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DC8BD0-49BE-4969-9528-81930A25BCFE}"/>
                  </a:ext>
                </a:extLst>
              </p:cNvPr>
              <p:cNvSpPr txBox="1"/>
              <p:nvPr/>
            </p:nvSpPr>
            <p:spPr>
              <a:xfrm>
                <a:off x="361950" y="327485"/>
                <a:ext cx="11468100" cy="1695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5. </a:t>
                </a:r>
                <a:r>
                  <a:rPr lang="ru-RU" sz="1800" i="1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Dropout</a:t>
                </a:r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слой</a:t>
                </a:r>
                <a:endParaRPr lang="ru-RU" sz="1400" i="1" dirty="0">
                  <a:solidFill>
                    <a:schemeClr val="tx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266700" algn="just"/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перация </a:t>
                </a:r>
                <a:r>
                  <a:rPr lang="ru-RU" sz="18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Dropout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 вероятностью 35% случайным образом "обнуляет" часть нейронов для предотвращения переобучения. Этот слой не имеет обучаемых параметров и просто обнуляет часть значений Z</a:t>
                </a:r>
                <a:r>
                  <a:rPr lang="ru-RU" sz="180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indent="266700" algn="just"/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266700" algn="just"/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Выходной слой (</a:t>
                </a:r>
                <a:r>
                  <a:rPr lang="ru-RU" sz="1800" i="1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Dense</a:t>
                </a:r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 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2×512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           </m:t>
                      </m:r>
                      <m:r>
                        <a:rPr lang="ru-RU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                                           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ru-RU" sz="1800" b="0" i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11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DC8BD0-49BE-4969-9528-81930A25B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327485"/>
                <a:ext cx="11468100" cy="1695849"/>
              </a:xfrm>
              <a:prstGeom prst="rect">
                <a:avLst/>
              </a:prstGeom>
              <a:blipFill>
                <a:blip r:embed="rId2"/>
                <a:stretch>
                  <a:fillRect l="-425" t="-2518" r="-425" b="-2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F743C0-760D-4A9E-A832-105E7E28FF94}"/>
                  </a:ext>
                </a:extLst>
              </p:cNvPr>
              <p:cNvSpPr txBox="1"/>
              <p:nvPr/>
            </p:nvSpPr>
            <p:spPr>
              <a:xfrm>
                <a:off x="361950" y="2023334"/>
                <a:ext cx="11601450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:r>
                  <a:rPr lang="ru-RU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Общая формула модели</a:t>
                </a:r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266700" algn="just"/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Таким образом, математическая модель нейронной сети может быть записана в виде последовательного применения линейных и нелинейных преобразований:</a:t>
                </a:r>
              </a:p>
              <a:p>
                <a:pPr indent="266700" algn="just"/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ru-RU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ru-RU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ru-RU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ru-RU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   </m:t>
                      </m:r>
                      <m:r>
                        <a:rPr lang="ru-RU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ru-RU" sz="1800" b="0" i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12</m:t>
                      </m:r>
                      <m:r>
                        <m:rPr>
                          <m:nor/>
                        </m:rPr>
                        <a:rPr lang="ru-RU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266700" algn="just"/>
                <a:endParaRPr lang="ru-RU" sz="18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266700" algn="just"/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σ(z) = </a:t>
                </a:r>
                <a:r>
                  <a:rPr lang="ru-RU" sz="1800" i="1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(0,z) – функция активации </a:t>
                </a:r>
                <a:r>
                  <a:rPr lang="ru-RU" sz="18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F743C0-760D-4A9E-A832-105E7E28F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2023334"/>
                <a:ext cx="11601450" cy="1969770"/>
              </a:xfrm>
              <a:prstGeom prst="rect">
                <a:avLst/>
              </a:prstGeom>
              <a:blipFill>
                <a:blip r:embed="rId3"/>
                <a:stretch>
                  <a:fillRect l="-420" t="-2167" r="-420" b="-37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2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50800"/>
            <a:ext cx="11534776" cy="473075"/>
          </a:xfrm>
        </p:spPr>
        <p:txBody>
          <a:bodyPr>
            <a:normAutofit fontScale="90000"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СЭД, основанная на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нс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FB607-F763-439D-AF91-CDAFE0500316}"/>
              </a:ext>
            </a:extLst>
          </p:cNvPr>
          <p:cNvSpPr txBox="1"/>
          <p:nvPr/>
        </p:nvSpPr>
        <p:spPr>
          <a:xfrm>
            <a:off x="2552700" y="6400800"/>
            <a:ext cx="67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схема СЭД, основанной на НС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69E193-B0D0-4DC9-8406-2D5C9BAF9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666750"/>
            <a:ext cx="86296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473075"/>
          </a:xfrm>
        </p:spPr>
        <p:txBody>
          <a:bodyPr>
            <a:normAutofit fontScale="90000"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предсказания разработанной СЭД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BD8A7B3C-972C-4C21-98E5-C9872B97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5607014"/>
            <a:ext cx="5791200" cy="10319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Т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очность прогнозирования скорости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V1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разработанной СЭД на данных не использованных в процессе обучения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C1AAEA-85FD-484E-8350-2A99E534A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" y="2386253"/>
            <a:ext cx="5926550" cy="31047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66A608-3154-4088-AEAE-E0B78677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81" y="1141377"/>
            <a:ext cx="6152919" cy="3104758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2A1CD2C-BBFF-46EA-8956-A63C6EF3DA25}"/>
              </a:ext>
            </a:extLst>
          </p:cNvPr>
          <p:cNvSpPr txBox="1">
            <a:spLocks/>
          </p:cNvSpPr>
          <p:nvPr/>
        </p:nvSpPr>
        <p:spPr>
          <a:xfrm>
            <a:off x="6241190" y="4332796"/>
            <a:ext cx="5791200" cy="1031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Точность прогнозирования скорости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2 разработанной СЭД на данных не использованных в процессе обучения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879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41275"/>
            <a:ext cx="11534776" cy="589676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эффективности управления систем электронного дифференциала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31250E-D6E9-4311-8E3B-180A9213833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" y="682188"/>
            <a:ext cx="3552824" cy="4914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E7928-581F-44E0-8103-E21E14737459}"/>
              </a:ext>
            </a:extLst>
          </p:cNvPr>
          <p:cNvSpPr txBox="1"/>
          <p:nvPr/>
        </p:nvSpPr>
        <p:spPr>
          <a:xfrm>
            <a:off x="5986464" y="769340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при повороте на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ru-RU" sz="1800" b="1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endParaRPr lang="ru-RU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75D9E7-CF39-4C7B-818E-DBBC8778CF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43" y="630951"/>
            <a:ext cx="2785607" cy="6083300"/>
          </a:xfrm>
          <a:prstGeom prst="rect">
            <a:avLst/>
          </a:prstGeom>
        </p:spPr>
      </p:pic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EECC05D2-4867-44D3-885C-0CD44998FE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909431"/>
              </p:ext>
            </p:extLst>
          </p:nvPr>
        </p:nvGraphicFramePr>
        <p:xfrm>
          <a:off x="6532654" y="1277061"/>
          <a:ext cx="5592417" cy="3348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682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FFDF9-E9EE-46B0-B60A-B31D13C8A527}"/>
              </a:ext>
            </a:extLst>
          </p:cNvPr>
          <p:cNvSpPr txBox="1"/>
          <p:nvPr/>
        </p:nvSpPr>
        <p:spPr>
          <a:xfrm>
            <a:off x="4572000" y="3675063"/>
            <a:ext cx="75342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графиков показывает:</a:t>
            </a:r>
          </a:p>
          <a:p>
            <a:pPr indent="266700"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СЭД на основе НС имеет лучшую адаптивность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изменяющимся условиям и конструктивным особенностям модели электромобиля.</a:t>
            </a:r>
          </a:p>
          <a:p>
            <a:pPr indent="266700"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Если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с датчиков близки или совпадают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информацией,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использованной при обучении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модели,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электромобиль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следует по идеальной траектории,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противном случае наблюдается незначительное «рысканье» в районе идеальной траектории.</a:t>
            </a:r>
          </a:p>
          <a:p>
            <a:pPr indent="266700"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скорости модели электроавтомобиля и угла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поворота ведёт к увеличению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отклонения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идеальной траектории для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линейных и нелинейных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управления.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317C2-D571-4B68-A173-162E165B74A0}"/>
              </a:ext>
            </a:extLst>
          </p:cNvPr>
          <p:cNvSpPr txBox="1"/>
          <p:nvPr/>
        </p:nvSpPr>
        <p:spPr>
          <a:xfrm>
            <a:off x="4543184" y="-32266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при повороте на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120</a:t>
            </a:r>
            <a:r>
              <a:rPr lang="ru-RU" sz="1800" b="1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endParaRPr lang="ru-RU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FCC85E-769D-4D87-A16F-39F7C23D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"/>
            <a:ext cx="4400309" cy="6734175"/>
          </a:xfrm>
          <a:prstGeom prst="rect">
            <a:avLst/>
          </a:prstGeom>
        </p:spPr>
      </p:pic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196F093C-BF64-4C1A-8424-889B3FE967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640965"/>
              </p:ext>
            </p:extLst>
          </p:nvPr>
        </p:nvGraphicFramePr>
        <p:xfrm>
          <a:off x="5286375" y="374650"/>
          <a:ext cx="5600700" cy="3348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641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6159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 и перспективы развития автомобильной отрасли в России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7" y="789105"/>
            <a:ext cx="11601448" cy="1948544"/>
          </a:xfrm>
        </p:spPr>
        <p:txBody>
          <a:bodyPr>
            <a:normAutofit/>
          </a:bodyPr>
          <a:lstStyle/>
          <a:p>
            <a:pPr marL="0" indent="266700" algn="just">
              <a:buNone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идёт согласно распоряжениям правительства России:</a:t>
            </a:r>
          </a:p>
          <a:p>
            <a:pPr marL="0" indent="266700" algn="just">
              <a:buNone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-№2290-р от 23 августа 2021 года о концепции по развитию производства и использования электрического автомобильного транспорта в РФ на период до 2030 года; </a:t>
            </a:r>
          </a:p>
          <a:p>
            <a:pPr marL="0" indent="266700" algn="just">
              <a:buNone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-Распоряжение от 28 декабря 2022 г. № 4261-р об утверждении Стратегии развития автомобильной промышленности Российской Федерации до 2035 г.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FF2D6-64EF-471C-9190-630908811E79}"/>
              </a:ext>
            </a:extLst>
          </p:cNvPr>
          <p:cNvSpPr txBox="1"/>
          <p:nvPr/>
        </p:nvSpPr>
        <p:spPr>
          <a:xfrm>
            <a:off x="6213476" y="5858559"/>
            <a:ext cx="6030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Планы производства электроавтомобилей в РФ до 2030 г.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04BEC-90CD-4D0B-ABF2-FFB3852E84D6}"/>
              </a:ext>
            </a:extLst>
          </p:cNvPr>
          <p:cNvSpPr txBox="1"/>
          <p:nvPr/>
        </p:nvSpPr>
        <p:spPr>
          <a:xfrm>
            <a:off x="-58731" y="6019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зарегистрированных электроавтомобилей в России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359423-86EA-4EA3-BD10-83E93986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4" y="2762151"/>
            <a:ext cx="5683247" cy="30964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84EE99-CC7A-4C73-B715-7B95A8DC1EC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" y="2968404"/>
            <a:ext cx="6134094" cy="3002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431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выводы и 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666749"/>
            <a:ext cx="11820525" cy="5999163"/>
          </a:xfrm>
        </p:spPr>
        <p:txBody>
          <a:bodyPr>
            <a:normAutofit/>
          </a:bodyPr>
          <a:lstStyle/>
          <a:p>
            <a:pPr marL="0" indent="271463" algn="just">
              <a:buNone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разработанная для системы электронного дифференциала,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обладает высокой эффективностью и управляемостью электромобилем на поворотах и манёврах.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271463" algn="just">
              <a:buNone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СЭД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тягового электропривода электроавтомобиля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нейронной сети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обеспечивает эффективное управление электроавтомобилем. При сравнении линейной и нелинейной СЭД  с СЭД на основе НС было получено отклонение 0,4 градуса при высоких скоростях и угле поворота, что значительно лучше по сравнению с линейной (3,7 градуса) и нелинейной (2,2 градуса).</a:t>
            </a:r>
          </a:p>
          <a:p>
            <a:pPr marL="0" indent="271463" algn="just">
              <a:buNone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методика получения экспериментальных данных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 нейронной сети, основанная на карте идеальных траекторий поворота. </a:t>
            </a:r>
          </a:p>
          <a:p>
            <a:pPr marL="0" indent="271463" algn="just">
              <a:buNone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Определена архитектура НС для СЭД – нейронная сеть глубокого обучения. Настройка НС позволила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повысить точность прогнозирования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скорости вращения электродвигателей при движении на поворотах и манёврах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49,18% до 86,36%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(в 1,8 раза), а также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ускорить расчёт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задающего значения скорости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77±5%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мс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23±5%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мс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(в 3,3 раза).</a:t>
            </a:r>
          </a:p>
          <a:p>
            <a:pPr marL="0" indent="271463" algn="just">
              <a:buNone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системы электронного дифференциала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нейронных сетей для электроавтомобилей и  беспилотных наземных транспортных средств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повысить безопасность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дорогах.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34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Принципиальная схема модели электромобиля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2F3CDF-1C7E-4AFE-9D38-69C850A99B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" y="664210"/>
            <a:ext cx="11765915" cy="6146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39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41273"/>
            <a:ext cx="11534776" cy="511178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рациональная компоновка тяговой системы электромобиля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4981575" cy="5657850"/>
          </a:xfrm>
        </p:spPr>
        <p:txBody>
          <a:bodyPr>
            <a:normAutofit/>
          </a:bodyPr>
          <a:lstStyle/>
          <a:p>
            <a:pPr marL="0" indent="26670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анализа существующих компоновок тягового электродвигателей  электроавтомобилей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рациональными с точки зрения ряда технических характеристик и стоимости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являются 2 компоновки:</a:t>
            </a:r>
          </a:p>
          <a:p>
            <a:pPr marL="0" indent="26670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Два независимых двигателя;</a:t>
            </a:r>
          </a:p>
          <a:p>
            <a:pPr marL="0" indent="26670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-Полноприводный автомобиль с 4-мя независимыми двигателями.</a:t>
            </a:r>
          </a:p>
          <a:p>
            <a:pPr marL="0" indent="26670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несколькими электродвигателями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 при помощи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электронного дифференциала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7117A6-E56A-4F56-BD40-861F9BA4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58" y="1218300"/>
            <a:ext cx="6874117" cy="2818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C9E41-F3E5-47A9-86DC-53D164513A13}"/>
              </a:ext>
            </a:extLst>
          </p:cNvPr>
          <p:cNvSpPr txBox="1"/>
          <p:nvPr/>
        </p:nvSpPr>
        <p:spPr>
          <a:xfrm>
            <a:off x="5800724" y="412115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Компоновка тягового электропривода электроавтомобиля с 2-мя независимыми двигателями сзади</a:t>
            </a:r>
          </a:p>
        </p:txBody>
      </p:sp>
    </p:spTree>
    <p:extLst>
      <p:ext uri="{BB962C8B-B14F-4D97-AF65-F5344CB8AC3E}">
        <p14:creationId xmlns:p14="http://schemas.microsoft.com/office/powerpoint/2010/main" val="193750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42460-C950-441C-A3D9-414772FC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27000"/>
            <a:ext cx="11534776" cy="63097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 существующих систем электронного дифференциала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1143000"/>
            <a:ext cx="5900739" cy="5588000"/>
          </a:xfrm>
        </p:spPr>
        <p:txBody>
          <a:bodyPr>
            <a:normAutofit fontScale="92500" lnSpcReduction="10000"/>
          </a:bodyPr>
          <a:lstStyle/>
          <a:p>
            <a:pPr marL="0" indent="266700" algn="just">
              <a:spcBef>
                <a:spcPts val="0"/>
              </a:spcBef>
              <a:buNone/>
            </a:pP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системы: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Простота реализации.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системы: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Снижение качества управления электроприводом на малых и высоких скоростях, а также небольших углах поворота автомобиля.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Не учитываются конструктивные особенности автомобиля, включая распределение массы и геометрию колесной базы.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Не учитываются динамические факторы при движении электромобиля (силы инерции, аэродинамическое сопротивление и т.д.).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Отсутствие учёта внешних условий эксплуатации, влияющих на качество управления (погодные и дорожные факторы).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Отсутствие возможности адаптации под различные стили вождения и динамические режимы эксплуатации (спортивный или экономичный).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Не учитывается техническое состояние автомобиля (износ шин, весовые характеристики, люфты механизмов).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Отсутствие возможности интеграции с системами безопасности и помощи водителю (ABS, ESP и круиз-контроль).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D34C9-3582-4A3C-9716-3A723F3ECA85}"/>
              </a:ext>
            </a:extLst>
          </p:cNvPr>
          <p:cNvSpPr txBox="1"/>
          <p:nvPr/>
        </p:nvSpPr>
        <p:spPr>
          <a:xfrm>
            <a:off x="6315075" y="5037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схема системы электронного дифференциала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0D339-B3E7-4AB2-8D80-24D472BFAC26}"/>
              </a:ext>
            </a:extLst>
          </p:cNvPr>
          <p:cNvSpPr txBox="1"/>
          <p:nvPr/>
        </p:nvSpPr>
        <p:spPr>
          <a:xfrm>
            <a:off x="2821784" y="834564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система управления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FEDAB5-34AF-4E50-88BB-5661F9A1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37" y="2067400"/>
            <a:ext cx="5976270" cy="27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9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569912"/>
            <a:ext cx="11868150" cy="725488"/>
          </a:xfrm>
        </p:spPr>
        <p:txBody>
          <a:bodyPr>
            <a:normAutofit/>
          </a:bodyPr>
          <a:lstStyle/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слайде представлены математическая модель линейной СЭД в среде MatLab/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результат вычисления управляющего ШИМ-сигнала при соотношении плеч переменного резистора 1,5R / 1R.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6EE6F5-6274-4F2B-9C50-12C0AB8C8AEB}"/>
              </a:ext>
            </a:extLst>
          </p:cNvPr>
          <p:cNvSpPr txBox="1"/>
          <p:nvPr/>
        </p:nvSpPr>
        <p:spPr>
          <a:xfrm>
            <a:off x="85725" y="43777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 линейной СЭД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A5D90-81E0-4F05-9341-E591024DEA33}"/>
              </a:ext>
            </a:extLst>
          </p:cNvPr>
          <p:cNvSpPr txBox="1"/>
          <p:nvPr/>
        </p:nvSpPr>
        <p:spPr>
          <a:xfrm>
            <a:off x="2877740" y="69373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Нелинейная с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истема управления электроприводом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F89127-745C-4883-8FBD-E5E30A3B9A7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149365"/>
            <a:ext cx="6586537" cy="322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BE9C8A-2D3A-4068-8A0D-55C572A570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3171825"/>
            <a:ext cx="6181725" cy="2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53BD7D-55D0-4AE2-80BA-260837A3BFB4}"/>
              </a:ext>
            </a:extLst>
          </p:cNvPr>
          <p:cNvSpPr txBox="1"/>
          <p:nvPr/>
        </p:nvSpPr>
        <p:spPr>
          <a:xfrm>
            <a:off x="5772150" y="5958125"/>
            <a:ext cx="64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Управляющий ШИМ при изменении сопротивления резистора</a:t>
            </a:r>
          </a:p>
        </p:txBody>
      </p:sp>
    </p:spTree>
    <p:extLst>
      <p:ext uri="{BB962C8B-B14F-4D97-AF65-F5344CB8AC3E}">
        <p14:creationId xmlns:p14="http://schemas.microsoft.com/office/powerpoint/2010/main" val="374624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569912"/>
            <a:ext cx="5388019" cy="6008688"/>
          </a:xfrm>
        </p:spPr>
        <p:txBody>
          <a:bodyPr>
            <a:normAutofit fontScale="92500" lnSpcReduction="10000"/>
          </a:bodyPr>
          <a:lstStyle/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патент на современный вариант СЭД (DE10341787B3, 2003 г) был зарегистрирован немецкой компанией Daimler AG. </a:t>
            </a:r>
          </a:p>
          <a:p>
            <a:pPr marL="0" indent="266700" algn="just">
              <a:spcBef>
                <a:spcPts val="0"/>
              </a:spcBef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Преимущества: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Относительная простота реализации.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Частичный учёт конструктивных особенностей автомобиля.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Возможность применения в полноприводных наземных транспортных средствах;</a:t>
            </a:r>
          </a:p>
          <a:p>
            <a:pPr marL="0" indent="266700" algn="just">
              <a:spcBef>
                <a:spcPts val="0"/>
              </a:spcBef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При скорости выше 50 км/ч наблюдается снижение качества управления, что ограничивает применение системы на высоких скоростях.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Отсутствие учёта внешних условий эксплуатации, влияющих на качество управления (погодные и дорожные факторы).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Отсутствие возможности адаптации под различные стили вождения и динамические режимы эксплуатации (спортивный или экономичный).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Не учитывается техническое состояние автомобиля (износ шин, весовые характеристики, люфты механизмов).</a:t>
            </a:r>
          </a:p>
          <a:p>
            <a:pPr marL="0" indent="266700" algn="just">
              <a:spcBef>
                <a:spcPts val="0"/>
              </a:spcBef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Отсутствие возможности интеграции с системами безопасности и помощи водителю (ABS, ESP и круиз-контроль).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6EE6F5-6274-4F2B-9C50-12C0AB8C8AEB}"/>
              </a:ext>
            </a:extLst>
          </p:cNvPr>
          <p:cNvSpPr txBox="1"/>
          <p:nvPr/>
        </p:nvSpPr>
        <p:spPr>
          <a:xfrm>
            <a:off x="6010275" y="48726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нелинейной системы управления электроприводом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A5D90-81E0-4F05-9341-E591024DEA33}"/>
              </a:ext>
            </a:extLst>
          </p:cNvPr>
          <p:cNvSpPr txBox="1"/>
          <p:nvPr/>
        </p:nvSpPr>
        <p:spPr>
          <a:xfrm>
            <a:off x="2877740" y="69373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Нелинейная с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истема управления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7A577A-7A3A-414D-B37A-528457CD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29" y="1292948"/>
            <a:ext cx="6466571" cy="357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2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D61F-7947-48A0-8642-F0C2E6B4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32" y="712788"/>
            <a:ext cx="5789019" cy="1116012"/>
          </a:xfrm>
        </p:spPr>
        <p:txBody>
          <a:bodyPr>
            <a:normAutofit/>
          </a:bodyPr>
          <a:lstStyle/>
          <a:p>
            <a:pPr marL="0" indent="26670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Математический аппарат, используемый при определении скорости вращения электродвигателей электромобиля при повороте.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38D3E-2F6A-4613-A3FB-455906E43158}"/>
              </a:ext>
            </a:extLst>
          </p:cNvPr>
          <p:cNvSpPr txBox="1"/>
          <p:nvPr/>
        </p:nvSpPr>
        <p:spPr>
          <a:xfrm>
            <a:off x="6998609" y="5749700"/>
            <a:ext cx="498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траектории движения автомобиля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78FDC-2C0C-4AFB-8544-67E29A2D3815}"/>
              </a:ext>
            </a:extLst>
          </p:cNvPr>
          <p:cNvSpPr txBox="1"/>
          <p:nvPr/>
        </p:nvSpPr>
        <p:spPr>
          <a:xfrm>
            <a:off x="166691" y="1666242"/>
            <a:ext cx="5543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1950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Внутренний угол поворота переднего колеса определяется по формуле: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EA29D-11B7-4020-B78D-C392FDB3B6EF}"/>
                  </a:ext>
                </a:extLst>
              </p:cNvPr>
              <p:cNvSpPr txBox="1"/>
              <p:nvPr/>
            </p:nvSpPr>
            <p:spPr>
              <a:xfrm>
                <a:off x="385763" y="2127620"/>
                <a:ext cx="5324476" cy="132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arctan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en-US" sz="1800">
                                          <a:effectLst/>
                                          <a:latin typeface="Times New Roman" panose="020206030504050203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K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ru-RU" sz="1800">
                                          <a:effectLst/>
                                          <a:latin typeface="Times New Roman" panose="020206030504050203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lang="ru-RU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tan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(1)</m:t>
                      </m:r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EA29D-11B7-4020-B78D-C392FDB3B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" y="2127620"/>
                <a:ext cx="5324476" cy="1323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8C9C65F-DFD1-4C03-8F15-CC1E668F00B2}"/>
              </a:ext>
            </a:extLst>
          </p:cNvPr>
          <p:cNvSpPr txBox="1"/>
          <p:nvPr/>
        </p:nvSpPr>
        <p:spPr>
          <a:xfrm>
            <a:off x="-14387" y="3310505"/>
            <a:ext cx="6096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Внешний угол поворота переднего колеса определяется по формуле: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9FE9A61-3861-4BE8-B752-7DF29F0D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950" y="741475"/>
            <a:ext cx="5953325" cy="5008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6FCDE-E317-4BF1-BE96-7D2CE5529434}"/>
                  </a:ext>
                </a:extLst>
              </p:cNvPr>
              <p:cNvSpPr txBox="1"/>
              <p:nvPr/>
            </p:nvSpPr>
            <p:spPr>
              <a:xfrm>
                <a:off x="47426" y="3868447"/>
                <a:ext cx="6105524" cy="132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arctan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en-US" sz="1800">
                                          <a:effectLst/>
                                          <a:latin typeface="Times New Roman" panose="020206030504050203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K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ru-RU" sz="1800">
                                          <a:effectLst/>
                                          <a:latin typeface="Times New Roman" panose="020206030504050203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lang="ru-RU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tan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18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(2)</m:t>
                      </m:r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6FCDE-E317-4BF1-BE96-7D2CE5529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6" y="3868447"/>
                <a:ext cx="6105524" cy="1323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3D640C6-BE81-4139-8233-CAC3CC6DD7B8}"/>
              </a:ext>
            </a:extLst>
          </p:cNvPr>
          <p:cNvSpPr txBox="1"/>
          <p:nvPr/>
        </p:nvSpPr>
        <p:spPr>
          <a:xfrm>
            <a:off x="2877740" y="69373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Нелинейная с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истема управления электроприводом</a:t>
            </a:r>
          </a:p>
        </p:txBody>
      </p:sp>
    </p:spTree>
    <p:extLst>
      <p:ext uri="{BB962C8B-B14F-4D97-AF65-F5344CB8AC3E}">
        <p14:creationId xmlns:p14="http://schemas.microsoft.com/office/powerpoint/2010/main" val="178930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458D8-E45E-4F02-B675-FBFE27B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483350"/>
            <a:ext cx="2743200" cy="365125"/>
          </a:xfrm>
          <a:solidFill>
            <a:schemeClr val="bg2">
              <a:alpha val="70000"/>
            </a:schemeClr>
          </a:solidFill>
        </p:spPr>
        <p:txBody>
          <a:bodyPr/>
          <a:lstStyle/>
          <a:p>
            <a:fld id="{3CA7CE17-C2D3-4EC9-A7EA-B1E1868B5898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874A40-42E9-4A3D-BF5C-598BA4D2FB87}"/>
                  </a:ext>
                </a:extLst>
              </p:cNvPr>
              <p:cNvSpPr txBox="1"/>
              <p:nvPr/>
            </p:nvSpPr>
            <p:spPr>
              <a:xfrm>
                <a:off x="364333" y="1729128"/>
                <a:ext cx="3645693" cy="282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      (</m:t>
                      </m:r>
                      <m:r>
                        <m:rPr>
                          <m:nor/>
                        </m:rPr>
                        <a:rPr lang="en-US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3)</m:t>
                      </m:r>
                    </m:oMath>
                  </m:oMathPara>
                </a14:m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m:rPr>
                          <m:nor/>
                        </m:rPr>
                        <a:rPr lang="en-US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m:rPr>
                          <m:nor/>
                        </m:rPr>
                        <a:rPr lang="en-US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874A40-42E9-4A3D-BF5C-598BA4D2F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33" y="1729128"/>
                <a:ext cx="3645693" cy="28201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CF40866-30DB-4D1B-B889-C21A75D8C94B}"/>
              </a:ext>
            </a:extLst>
          </p:cNvPr>
          <p:cNvSpPr txBox="1"/>
          <p:nvPr/>
        </p:nvSpPr>
        <p:spPr>
          <a:xfrm>
            <a:off x="247649" y="4549259"/>
            <a:ext cx="480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Радиус центра тяжести электромобиля: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CDEAFC-74D3-4C0C-AE6A-9AEA518F76E8}"/>
                  </a:ext>
                </a:extLst>
              </p:cNvPr>
              <p:cNvSpPr txBox="1"/>
              <p:nvPr/>
            </p:nvSpPr>
            <p:spPr>
              <a:xfrm>
                <a:off x="937021" y="4733925"/>
                <a:ext cx="3225404" cy="1217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cg</m:t>
                        </m:r>
                      </m:sub>
                    </m:sSub>
                    <m:r>
                      <m:rPr>
                        <m:nor/>
                      </m:rPr>
                      <a: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1800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800">
                                            <a:effectLst/>
                                            <a:latin typeface="Times New Roman" panose="020206030504050203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nor/>
                                          </m:rPr>
                                          <a:rPr lang="en-US" sz="1800">
                                            <a:effectLst/>
                                            <a:latin typeface="Times New Roman" panose="020206030504050203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r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ru-RU" sz="18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ru-RU" sz="1800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ru-RU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ru-RU" sz="1800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(4)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CDEAFC-74D3-4C0C-AE6A-9AEA518F7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21" y="4733925"/>
                <a:ext cx="3225404" cy="1217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E5AC285-F283-4766-811E-CF6AF07E591C}"/>
              </a:ext>
            </a:extLst>
          </p:cNvPr>
          <p:cNvSpPr txBox="1"/>
          <p:nvPr/>
        </p:nvSpPr>
        <p:spPr>
          <a:xfrm>
            <a:off x="6010275" y="754647"/>
            <a:ext cx="5886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Угловые скорости внутренних и внешних передних и задних колес: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647B3F-D9E5-4372-947E-020047F3DD99}"/>
                  </a:ext>
                </a:extLst>
              </p:cNvPr>
              <p:cNvSpPr txBox="1"/>
              <p:nvPr/>
            </p:nvSpPr>
            <p:spPr>
              <a:xfrm>
                <a:off x="7835504" y="1102031"/>
                <a:ext cx="2102641" cy="3472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υ</m:t>
                          </m:r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cg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(5)</m:t>
                      </m:r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υ</m:t>
                          </m:r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cg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υ</m:t>
                          </m:r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cg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υ</m:t>
                          </m:r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cg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647B3F-D9E5-4372-947E-020047F3D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504" y="1102031"/>
                <a:ext cx="2102641" cy="34727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2">
            <a:extLst>
              <a:ext uri="{FF2B5EF4-FFF2-40B4-BE49-F238E27FC236}">
                <a16:creationId xmlns:a16="http://schemas.microsoft.com/office/drawing/2014/main" id="{A8D28568-0426-4175-9252-3308B755919E}"/>
              </a:ext>
            </a:extLst>
          </p:cNvPr>
          <p:cNvSpPr txBox="1">
            <a:spLocks/>
          </p:cNvSpPr>
          <p:nvPr/>
        </p:nvSpPr>
        <p:spPr>
          <a:xfrm>
            <a:off x="142875" y="729763"/>
            <a:ext cx="5572125" cy="74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6700" algn="just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Радиусы поворота передних внешних и внутренних, а также задних внутренних и внешних колёс: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742C7-3921-4AB3-B5C1-829354ED698D}"/>
              </a:ext>
            </a:extLst>
          </p:cNvPr>
          <p:cNvSpPr txBox="1"/>
          <p:nvPr/>
        </p:nvSpPr>
        <p:spPr>
          <a:xfrm>
            <a:off x="2877740" y="69373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ctr"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Нелинейная с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истема управления электроприводом</a:t>
            </a:r>
          </a:p>
        </p:txBody>
      </p:sp>
    </p:spTree>
    <p:extLst>
      <p:ext uri="{BB962C8B-B14F-4D97-AF65-F5344CB8AC3E}">
        <p14:creationId xmlns:p14="http://schemas.microsoft.com/office/powerpoint/2010/main" val="1680249237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Оранжевый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6141</TotalTime>
  <Words>2722</Words>
  <Application>Microsoft Office PowerPoint</Application>
  <PresentationFormat>Широкоэкранный</PresentationFormat>
  <Paragraphs>409</Paragraphs>
  <Slides>31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Corbel</vt:lpstr>
      <vt:lpstr>Gill Sans MT</vt:lpstr>
      <vt:lpstr>Times New Roman</vt:lpstr>
      <vt:lpstr>Посылка</vt:lpstr>
      <vt:lpstr>Презентация PowerPoint</vt:lpstr>
      <vt:lpstr>Мировые тенденции развития автомобильной  отрасли</vt:lpstr>
      <vt:lpstr>Состояние и перспективы развития автомобильной отрасли в России</vt:lpstr>
      <vt:lpstr>рациональная компоновка тяговой системы электромобиля </vt:lpstr>
      <vt:lpstr>анализ эффективности существующих систем электронного дифференциала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Цель, предмет и объект исследования</vt:lpstr>
      <vt:lpstr>Научная новизна И ПРАКТИЧЕСКАЯ ЗНАЧИМОСТЬ</vt:lpstr>
      <vt:lpstr>Задачи исследования</vt:lpstr>
      <vt:lpstr>Презентация PowerPoint</vt:lpstr>
      <vt:lpstr>Презентация PowerPoint</vt:lpstr>
      <vt:lpstr>разработка СЭД на основе НС</vt:lpstr>
      <vt:lpstr>Функциональная схема модели электроавтомобиля с СЭД для выполнения экспериментальной части работ</vt:lpstr>
      <vt:lpstr>Устройство Физической модели электромобиля</vt:lpstr>
      <vt:lpstr>Презентация PowerPoint</vt:lpstr>
      <vt:lpstr>Методика получения экспериментальных данных для обучения искусственной нейронной сети</vt:lpstr>
      <vt:lpstr>Презентация PowerPoint</vt:lpstr>
      <vt:lpstr>Обработка экспериментальных данных для обучения НС</vt:lpstr>
      <vt:lpstr>разработка архитектуры НС</vt:lpstr>
      <vt:lpstr>Математическая модель архитектуры НС</vt:lpstr>
      <vt:lpstr>Презентация PowerPoint</vt:lpstr>
      <vt:lpstr>СЭД, основанная на нс</vt:lpstr>
      <vt:lpstr>Точность предсказания разработанной СЭД </vt:lpstr>
      <vt:lpstr>Сравнение эффективности управления систем электронного дифференциала</vt:lpstr>
      <vt:lpstr>Презентация PowerPoint</vt:lpstr>
      <vt:lpstr>Основные выводы и результаты</vt:lpstr>
      <vt:lpstr>Принципиальная схема модели электромобиля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</dc:creator>
  <cp:lastModifiedBy>Андрей</cp:lastModifiedBy>
  <cp:revision>137</cp:revision>
  <dcterms:created xsi:type="dcterms:W3CDTF">2024-02-29T05:40:09Z</dcterms:created>
  <dcterms:modified xsi:type="dcterms:W3CDTF">2024-12-25T16:06:08Z</dcterms:modified>
</cp:coreProperties>
</file>